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60" r:id="rId5"/>
    <p:sldId id="258" r:id="rId6"/>
    <p:sldId id="259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Frage_01!$A$5</c:f>
              <c:strCache>
                <c:ptCount val="1"/>
                <c:pt idx="0">
                  <c:v>gut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-1.103448435651872E-2"/>
                </c:manualLayout>
              </c:layout>
              <c:tx>
                <c:rich>
                  <a:bodyPr/>
                  <a:lstStyle/>
                  <a:p>
                    <a:fld id="{387418EE-91DC-4315-815C-7830BB09CC24}" type="VALUE">
                      <a:rPr lang="en-US" sz="1600"/>
                      <a:pPr/>
                      <a:t>[WERT]</a:t>
                    </a:fld>
                    <a:endParaRPr lang="de-DE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031C-4F07-926A-689534CD44E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Frage_01!$B$5</c:f>
              <c:numCache>
                <c:formatCode>0.0%</c:formatCode>
                <c:ptCount val="1"/>
                <c:pt idx="0">
                  <c:v>0.375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31C-4F07-926A-689534CD44E5}"/>
            </c:ext>
          </c:extLst>
        </c:ser>
        <c:ser>
          <c:idx val="1"/>
          <c:order val="1"/>
          <c:tx>
            <c:strRef>
              <c:f>Frage_01!$A$6</c:f>
              <c:strCache>
                <c:ptCount val="1"/>
                <c:pt idx="0">
                  <c:v>eher gut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B7EA17A2-B6F4-4D18-91A4-89109B81497D}" type="VALUE">
                      <a:rPr lang="en-US" sz="1400"/>
                      <a:pPr/>
                      <a:t>[WERT]</a:t>
                    </a:fld>
                    <a:endParaRPr lang="de-DE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031C-4F07-926A-689534CD44E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Frage_01!$B$6</c:f>
              <c:numCache>
                <c:formatCode>0.0%</c:formatCode>
                <c:ptCount val="1"/>
                <c:pt idx="0">
                  <c:v>0.53125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31C-4F07-926A-689534CD44E5}"/>
            </c:ext>
          </c:extLst>
        </c:ser>
        <c:ser>
          <c:idx val="2"/>
          <c:order val="2"/>
          <c:tx>
            <c:strRef>
              <c:f>Frage_01!$A$7</c:f>
              <c:strCache>
                <c:ptCount val="1"/>
                <c:pt idx="0">
                  <c:v>eher schlecht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A511FC25-4318-4F6B-9D8F-B1A1AC0052BF}" type="VALUE">
                      <a:rPr lang="en-US" sz="1400"/>
                      <a:pPr>
                        <a:defRPr/>
                      </a:pPr>
                      <a:t>[WERT]</a:t>
                    </a:fld>
                    <a:endParaRPr lang="de-DE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e-D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3031301482701797E-2"/>
                      <c:h val="7.718636288335419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031C-4F07-926A-689534CD44E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Frage_01!$B$7</c:f>
              <c:numCache>
                <c:formatCode>0.0%</c:formatCode>
                <c:ptCount val="1"/>
                <c:pt idx="0">
                  <c:v>9.375E-2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31C-4F07-926A-689534CD44E5}"/>
            </c:ext>
          </c:extLst>
        </c:ser>
        <c:ser>
          <c:idx val="3"/>
          <c:order val="3"/>
          <c:tx>
            <c:strRef>
              <c:f>Frage_01!$A$8</c:f>
              <c:strCache>
                <c:ptCount val="1"/>
                <c:pt idx="0">
                  <c:v>schlecht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val>
            <c:numRef>
              <c:f>Frage_01!$B$8</c:f>
              <c:numCache>
                <c:formatCode>0.0%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31C-4F07-926A-689534CD44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44447968"/>
        <c:axId val="344445344"/>
      </c:barChart>
      <c:catAx>
        <c:axId val="34444796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44445344"/>
        <c:crosses val="autoZero"/>
        <c:auto val="1"/>
        <c:lblAlgn val="ctr"/>
        <c:lblOffset val="100"/>
        <c:noMultiLvlLbl val="0"/>
      </c:catAx>
      <c:valAx>
        <c:axId val="3444453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3444479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Frage_02!$A$5</c:f>
              <c:strCache>
                <c:ptCount val="1"/>
                <c:pt idx="0">
                  <c:v>gut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Frage_02!$B$5</c:f>
              <c:numCache>
                <c:formatCode>0.0%</c:formatCode>
                <c:ptCount val="1"/>
                <c:pt idx="0">
                  <c:v>0.1875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BE4-4567-B495-3A0AB034201D}"/>
            </c:ext>
          </c:extLst>
        </c:ser>
        <c:ser>
          <c:idx val="1"/>
          <c:order val="1"/>
          <c:tx>
            <c:strRef>
              <c:f>Frage_02!$A$6</c:f>
              <c:strCache>
                <c:ptCount val="1"/>
                <c:pt idx="0">
                  <c:v>eher gut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Frage_02!$B$6</c:f>
              <c:numCache>
                <c:formatCode>0.0%</c:formatCode>
                <c:ptCount val="1"/>
                <c:pt idx="0">
                  <c:v>0.1875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BE4-4567-B495-3A0AB034201D}"/>
            </c:ext>
          </c:extLst>
        </c:ser>
        <c:ser>
          <c:idx val="2"/>
          <c:order val="2"/>
          <c:tx>
            <c:strRef>
              <c:f>Frage_02!$A$7</c:f>
              <c:strCache>
                <c:ptCount val="1"/>
                <c:pt idx="0">
                  <c:v>gleich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Frage_02!$B$7</c:f>
              <c:numCache>
                <c:formatCode>0.0%</c:formatCode>
                <c:ptCount val="1"/>
                <c:pt idx="0">
                  <c:v>0.5625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BE4-4567-B495-3A0AB034201D}"/>
            </c:ext>
          </c:extLst>
        </c:ser>
        <c:ser>
          <c:idx val="3"/>
          <c:order val="3"/>
          <c:tx>
            <c:strRef>
              <c:f>Frage_02!$A$8</c:f>
              <c:strCache>
                <c:ptCount val="1"/>
                <c:pt idx="0">
                  <c:v>eher schlecht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Frage_02!$B$8</c:f>
              <c:numCache>
                <c:formatCode>0.0%</c:formatCode>
                <c:ptCount val="1"/>
                <c:pt idx="0">
                  <c:v>3.125E-2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BE4-4567-B495-3A0AB034201D}"/>
            </c:ext>
          </c:extLst>
        </c:ser>
        <c:ser>
          <c:idx val="4"/>
          <c:order val="4"/>
          <c:tx>
            <c:strRef>
              <c:f>Frage_02!$A$9</c:f>
              <c:strCache>
                <c:ptCount val="1"/>
                <c:pt idx="0">
                  <c:v>schlecht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val>
            <c:numRef>
              <c:f>Frage_02!$B$9</c:f>
              <c:numCache>
                <c:formatCode>0.0%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BE4-4567-B495-3A0AB03420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00265600"/>
        <c:axId val="500265272"/>
      </c:barChart>
      <c:catAx>
        <c:axId val="50026560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00265272"/>
        <c:crosses val="autoZero"/>
        <c:auto val="1"/>
        <c:lblAlgn val="ctr"/>
        <c:lblOffset val="100"/>
        <c:noMultiLvlLbl val="0"/>
      </c:catAx>
      <c:valAx>
        <c:axId val="5002652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5002656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063264221158958E-2"/>
                  <c:y val="-4.034844652704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735-4534-88EB-37180375DCF0}"/>
                </c:ext>
              </c:extLst>
            </c:dLbl>
            <c:dLbl>
              <c:idx val="1"/>
              <c:layout>
                <c:manualLayout>
                  <c:x val="1.2759170653907496E-2"/>
                  <c:y val="-4.40164871204119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735-4534-88EB-37180375DCF0}"/>
                </c:ext>
              </c:extLst>
            </c:dLbl>
            <c:dLbl>
              <c:idx val="2"/>
              <c:layout>
                <c:manualLayout>
                  <c:x val="1.9138755980861243E-2"/>
                  <c:y val="-4.40164871204119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735-4534-88EB-37180375DCF0}"/>
                </c:ext>
              </c:extLst>
            </c:dLbl>
            <c:dLbl>
              <c:idx val="3"/>
              <c:layout>
                <c:manualLayout>
                  <c:x val="2.3391812865497075E-2"/>
                  <c:y val="-4.40164871204119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735-4534-88EB-37180375DCF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Frage_03!$A$5:$A$8</c:f>
              <c:strCache>
                <c:ptCount val="4"/>
                <c:pt idx="0">
                  <c:v>interessiert</c:v>
                </c:pt>
                <c:pt idx="1">
                  <c:v>eher interessiert</c:v>
                </c:pt>
                <c:pt idx="2">
                  <c:v>kaum/wenig</c:v>
                </c:pt>
                <c:pt idx="3">
                  <c:v>gar nicht</c:v>
                </c:pt>
              </c:strCache>
            </c:strRef>
          </c:cat>
          <c:val>
            <c:numRef>
              <c:f>Frage_03!$B$5:$B$8</c:f>
              <c:numCache>
                <c:formatCode>0.0%</c:formatCode>
                <c:ptCount val="4"/>
                <c:pt idx="0">
                  <c:v>0.625</c:v>
                </c:pt>
                <c:pt idx="1">
                  <c:v>0.3125</c:v>
                </c:pt>
                <c:pt idx="2">
                  <c:v>6.25E-2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735-4534-88EB-37180375DCF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504090960"/>
        <c:axId val="504090304"/>
        <c:axId val="0"/>
      </c:bar3DChart>
      <c:catAx>
        <c:axId val="5040909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504090304"/>
        <c:crosses val="autoZero"/>
        <c:auto val="1"/>
        <c:lblAlgn val="ctr"/>
        <c:lblOffset val="100"/>
        <c:noMultiLvlLbl val="0"/>
      </c:catAx>
      <c:valAx>
        <c:axId val="5040903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5040909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4196981818547668E-2"/>
                  <c:y val="-3.3287096401236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26F-46DE-8B1E-D334E66FC968}"/>
                </c:ext>
              </c:extLst>
            </c:dLbl>
            <c:dLbl>
              <c:idx val="1"/>
              <c:layout>
                <c:manualLayout>
                  <c:x val="1.6924358139443024E-2"/>
                  <c:y val="-3.52657634049802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26F-46DE-8B1E-D334E66FC968}"/>
                </c:ext>
              </c:extLst>
            </c:dLbl>
            <c:dLbl>
              <c:idx val="2"/>
              <c:layout>
                <c:manualLayout>
                  <c:x val="2.1295472727821414E-2"/>
                  <c:y val="-4.06842289348449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26F-46DE-8B1E-D334E66FC968}"/>
                </c:ext>
              </c:extLst>
            </c:dLbl>
            <c:dLbl>
              <c:idx val="3"/>
              <c:layout>
                <c:manualLayout>
                  <c:x val="2.6027800000670551E-2"/>
                  <c:y val="-2.95885301344328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26F-46DE-8B1E-D334E66FC96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Frage_04!$A$5:$A$8</c:f>
              <c:strCache>
                <c:ptCount val="4"/>
                <c:pt idx="0">
                  <c:v>gut</c:v>
                </c:pt>
                <c:pt idx="1">
                  <c:v>eher gut</c:v>
                </c:pt>
                <c:pt idx="2">
                  <c:v>weniger gut</c:v>
                </c:pt>
                <c:pt idx="3">
                  <c:v>nicht gut</c:v>
                </c:pt>
              </c:strCache>
            </c:strRef>
          </c:cat>
          <c:val>
            <c:numRef>
              <c:f>Frage_04!$B$5:$B$8</c:f>
              <c:numCache>
                <c:formatCode>0.0%</c:formatCode>
                <c:ptCount val="4"/>
                <c:pt idx="0">
                  <c:v>0.40625</c:v>
                </c:pt>
                <c:pt idx="1">
                  <c:v>0.5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26F-46DE-8B1E-D334E66FC9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99957352"/>
        <c:axId val="499956696"/>
        <c:axId val="0"/>
      </c:bar3DChart>
      <c:catAx>
        <c:axId val="4999573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499956696"/>
        <c:crosses val="autoZero"/>
        <c:auto val="1"/>
        <c:lblAlgn val="ctr"/>
        <c:lblOffset val="100"/>
        <c:noMultiLvlLbl val="0"/>
      </c:catAx>
      <c:valAx>
        <c:axId val="4999566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4999573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Frage_05!$B$6:$B$14</c:f>
              <c:strCache>
                <c:ptCount val="9"/>
                <c:pt idx="0">
                  <c:v>Instagram</c:v>
                </c:pt>
                <c:pt idx="1">
                  <c:v>facebook</c:v>
                </c:pt>
                <c:pt idx="2">
                  <c:v>ÜWG - Stammtisch</c:v>
                </c:pt>
                <c:pt idx="3">
                  <c:v>ÜEG - Mitglieder</c:v>
                </c:pt>
                <c:pt idx="4">
                  <c:v>Homepage</c:v>
                </c:pt>
                <c:pt idx="5">
                  <c:v>ÜWG - Gemeinderäte</c:v>
                </c:pt>
                <c:pt idx="6">
                  <c:v>Wasserburger Zeitung</c:v>
                </c:pt>
                <c:pt idx="7">
                  <c:v>Wasserburger Stimme</c:v>
                </c:pt>
                <c:pt idx="8">
                  <c:v>Edlinger Gemeindeblatt</c:v>
                </c:pt>
              </c:strCache>
            </c:strRef>
          </c:cat>
          <c:val>
            <c:numRef>
              <c:f>Frage_05!$C$6:$C$14</c:f>
              <c:numCache>
                <c:formatCode>0.0%</c:formatCode>
                <c:ptCount val="9"/>
                <c:pt idx="0">
                  <c:v>3.125E-2</c:v>
                </c:pt>
                <c:pt idx="1">
                  <c:v>3.125E-2</c:v>
                </c:pt>
                <c:pt idx="2">
                  <c:v>6.25E-2</c:v>
                </c:pt>
                <c:pt idx="3">
                  <c:v>6.25E-2</c:v>
                </c:pt>
                <c:pt idx="4">
                  <c:v>6.25E-2</c:v>
                </c:pt>
                <c:pt idx="5">
                  <c:v>0.21875</c:v>
                </c:pt>
                <c:pt idx="6">
                  <c:v>0.53125</c:v>
                </c:pt>
                <c:pt idx="7">
                  <c:v>0.625</c:v>
                </c:pt>
                <c:pt idx="8">
                  <c:v>0.71875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70A-47B2-8F23-D65548081B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401255848"/>
        <c:axId val="401256832"/>
      </c:barChart>
      <c:catAx>
        <c:axId val="4012558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401256832"/>
        <c:crosses val="autoZero"/>
        <c:auto val="1"/>
        <c:lblAlgn val="ctr"/>
        <c:lblOffset val="100"/>
        <c:noMultiLvlLbl val="0"/>
      </c:catAx>
      <c:valAx>
        <c:axId val="40125683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4012558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B6D-4649-B41D-ED5571676AC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B6D-4649-B41D-ED5571676AC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B6D-4649-B41D-ED5571676AC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B6D-4649-B41D-ED5571676AC3}"/>
              </c:ext>
            </c:extLst>
          </c:dPt>
          <c:dLbls>
            <c:dLbl>
              <c:idx val="0"/>
              <c:layout>
                <c:manualLayout>
                  <c:x val="2.0342957130358705E-2"/>
                  <c:y val="-9.66221930592009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B6D-4649-B41D-ED5571676AC3}"/>
                </c:ext>
              </c:extLst>
            </c:dLbl>
            <c:dLbl>
              <c:idx val="1"/>
              <c:layout>
                <c:manualLayout>
                  <c:x val="-6.750546806649169E-3"/>
                  <c:y val="-1.05723242927967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B6D-4649-B41D-ED5571676AC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Frage_06!$A$6:$A$9</c:f>
              <c:strCache>
                <c:ptCount val="4"/>
                <c:pt idx="0">
                  <c:v>stimme ich voll zu</c:v>
                </c:pt>
                <c:pt idx="1">
                  <c:v>stimme ich eher zu</c:v>
                </c:pt>
                <c:pt idx="2">
                  <c:v>stimme ich eher nicht zu</c:v>
                </c:pt>
                <c:pt idx="3">
                  <c:v>stimme ich  nicht zu</c:v>
                </c:pt>
              </c:strCache>
            </c:strRef>
          </c:cat>
          <c:val>
            <c:numRef>
              <c:f>Frage_06!$B$6:$B$9</c:f>
              <c:numCache>
                <c:formatCode>0.0%</c:formatCode>
                <c:ptCount val="4"/>
                <c:pt idx="0">
                  <c:v>0.625</c:v>
                </c:pt>
                <c:pt idx="1">
                  <c:v>0.1875</c:v>
                </c:pt>
                <c:pt idx="2">
                  <c:v>9.375E-2</c:v>
                </c:pt>
                <c:pt idx="3">
                  <c:v>6.25E-2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B6D-4649-B41D-ED5571676A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7E6-4648-B25D-4269986F1F4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7E6-4648-B25D-4269986F1F4C}"/>
              </c:ext>
            </c:extLst>
          </c:dPt>
          <c:dLbls>
            <c:dLbl>
              <c:idx val="0"/>
              <c:layout>
                <c:manualLayout>
                  <c:x val="9.90767716535432E-2"/>
                  <c:y val="-0.215350685331000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e-D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7E6-4648-B25D-4269986F1F4C}"/>
                </c:ext>
              </c:extLst>
            </c:dLbl>
            <c:dLbl>
              <c:idx val="1"/>
              <c:layout>
                <c:manualLayout>
                  <c:x val="-1.8522747156605426E-2"/>
                  <c:y val="3.252296587926509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e-D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7E6-4648-B25D-4269986F1F4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Frage_07!$A$6:$A$7</c:f>
              <c:strCache>
                <c:ptCount val="2"/>
                <c:pt idx="0">
                  <c:v>stimme ich voll zu</c:v>
                </c:pt>
                <c:pt idx="1">
                  <c:v>stimme ich nicht zu</c:v>
                </c:pt>
              </c:strCache>
            </c:strRef>
          </c:cat>
          <c:val>
            <c:numRef>
              <c:f>Frage_07!$B$6:$B$7</c:f>
              <c:numCache>
                <c:formatCode>0.0%</c:formatCode>
                <c:ptCount val="2"/>
                <c:pt idx="0">
                  <c:v>0.78125</c:v>
                </c:pt>
                <c:pt idx="1">
                  <c:v>0.1875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7E6-4648-B25D-4269986F1F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Frage_08!$A$5:$A$8</c:f>
              <c:strCache>
                <c:ptCount val="4"/>
                <c:pt idx="0">
                  <c:v>sehr gerne</c:v>
                </c:pt>
                <c:pt idx="1">
                  <c:v>gerne</c:v>
                </c:pt>
                <c:pt idx="2">
                  <c:v>weniger gerne</c:v>
                </c:pt>
                <c:pt idx="3">
                  <c:v>nicht gerne</c:v>
                </c:pt>
              </c:strCache>
            </c:strRef>
          </c:cat>
          <c:val>
            <c:numRef>
              <c:f>Frage_08!$B$5:$B$8</c:f>
              <c:numCache>
                <c:formatCode>0.0%</c:formatCode>
                <c:ptCount val="4"/>
                <c:pt idx="0">
                  <c:v>0.65625</c:v>
                </c:pt>
                <c:pt idx="1">
                  <c:v>0.34375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49F-41B4-8B8D-EFC92D5350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06471048"/>
        <c:axId val="506472360"/>
      </c:barChart>
      <c:catAx>
        <c:axId val="5064710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506472360"/>
        <c:crosses val="autoZero"/>
        <c:auto val="1"/>
        <c:lblAlgn val="ctr"/>
        <c:lblOffset val="100"/>
        <c:noMultiLvlLbl val="0"/>
      </c:catAx>
      <c:valAx>
        <c:axId val="5064723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5064710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B274AE-4436-78FF-4B4F-410AEED97A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B6AAD3EF-3F51-2CB1-71BA-08234D6E23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DE1CA46-DC51-AFB2-47A6-C082F2876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4F3EC-3538-4913-B825-BEA5C5F8DEF2}" type="datetimeFigureOut">
              <a:rPr lang="de-DE" smtClean="0"/>
              <a:t>14.01.2023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4165EAC-FFC0-62A9-6C86-96284EE2E8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E7479E4-B6F6-FF53-9F9D-9DBDC3C6A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09D02-BA1C-4614-BF0F-538E611F06A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43321669"/>
      </p:ext>
    </p:extLst>
  </p:cSld>
  <p:clrMapOvr>
    <a:masterClrMapping/>
  </p:clrMapOvr>
  <p:transition spd="slow" advTm="5000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039DBE-31D7-5AB1-C884-89C2BEAFC0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22DAEBF-613D-F6C8-F180-FED46B6CB1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EDDC812-D9E5-A68E-C402-5E5FBC6CB2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4F3EC-3538-4913-B825-BEA5C5F8DEF2}" type="datetimeFigureOut">
              <a:rPr lang="de-DE" smtClean="0"/>
              <a:t>14.01.2023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D96E32B-B428-9DC8-A779-1992805B9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71C6CF2-2D8D-C964-968A-73CAB2D9C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09D02-BA1C-4614-BF0F-538E611F06A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7578752"/>
      </p:ext>
    </p:extLst>
  </p:cSld>
  <p:clrMapOvr>
    <a:masterClrMapping/>
  </p:clrMapOvr>
  <p:transition spd="slow" advTm="5000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6B329748-6944-830B-788E-B3827050CC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193D3632-AB18-D957-5B9A-A19D2BE4B9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87F2484-AE24-59CF-C4CC-ACFC7F6196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4F3EC-3538-4913-B825-BEA5C5F8DEF2}" type="datetimeFigureOut">
              <a:rPr lang="de-DE" smtClean="0"/>
              <a:t>14.01.2023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AD6F168-CCBC-0F35-AB53-B0267F20F1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717EC34-786F-CB39-3F1C-40313A0E3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09D02-BA1C-4614-BF0F-538E611F06A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80860615"/>
      </p:ext>
    </p:extLst>
  </p:cSld>
  <p:clrMapOvr>
    <a:masterClrMapping/>
  </p:clrMapOvr>
  <p:transition spd="slow" advTm="5000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86A30B-D080-DC5E-3C3F-87B8EB9E2E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67C0133-6B12-F5EC-1E1A-85963E1491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9D79C46-B9CC-9756-DC94-506622FFE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4F3EC-3538-4913-B825-BEA5C5F8DEF2}" type="datetimeFigureOut">
              <a:rPr lang="de-DE" smtClean="0"/>
              <a:t>14.01.2023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99AB74A-2F2E-4713-7C2B-42C3F6601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29B8F92-70C4-A80A-E1DB-D68250651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09D02-BA1C-4614-BF0F-538E611F06A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06156025"/>
      </p:ext>
    </p:extLst>
  </p:cSld>
  <p:clrMapOvr>
    <a:masterClrMapping/>
  </p:clrMapOvr>
  <p:transition spd="slow" advTm="5000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55C769-F6A2-1BCB-BA82-B6D3D9837B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A43E65A-6A12-81AC-DD1B-6D165D4ACB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8B8381C-EC15-BA29-1CA3-FFE00AF76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4F3EC-3538-4913-B825-BEA5C5F8DEF2}" type="datetimeFigureOut">
              <a:rPr lang="de-DE" smtClean="0"/>
              <a:t>14.01.2023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9B7553B-8CEA-D03A-BB7D-D596F3594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4D4FB59-13C9-2C13-DDD3-76056CDFB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09D02-BA1C-4614-BF0F-538E611F06A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28770654"/>
      </p:ext>
    </p:extLst>
  </p:cSld>
  <p:clrMapOvr>
    <a:masterClrMapping/>
  </p:clrMapOvr>
  <p:transition spd="slow" advTm="5000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7EEECE-511E-E5C6-3599-B24DF42706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4758CDF-D299-494E-5885-76A6A2346E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1CA5C8B-BDEF-7F44-5E2F-548288FB88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E62DC18-0BB3-C338-B010-B605F50BAF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4F3EC-3538-4913-B825-BEA5C5F8DEF2}" type="datetimeFigureOut">
              <a:rPr lang="de-DE" smtClean="0"/>
              <a:t>14.01.2023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344EE2C-B3BA-4358-D218-88E26649FB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68E857A-87FB-B496-8FB2-2916AE781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09D02-BA1C-4614-BF0F-538E611F06A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9840639"/>
      </p:ext>
    </p:extLst>
  </p:cSld>
  <p:clrMapOvr>
    <a:masterClrMapping/>
  </p:clrMapOvr>
  <p:transition spd="slow" advTm="5000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EE9157-8E63-B414-FE51-550BF78D4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00FF748-8E48-BFAE-ED08-7EBD3399C3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CA98AF1-4DB0-0A01-495B-CD5AEED4A6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AE7D8D9-480D-9F4E-E7E0-C6BDFBBF36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A46E276B-9E35-44E4-1DC2-1489F62D69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9FCD9F0B-4C56-0E34-199D-42884F3F6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4F3EC-3538-4913-B825-BEA5C5F8DEF2}" type="datetimeFigureOut">
              <a:rPr lang="de-DE" smtClean="0"/>
              <a:t>14.01.2023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1F35D854-8C88-4DD2-B616-192F7DCE1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2465BF7-32C1-5A05-D793-0C32AA142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09D02-BA1C-4614-BF0F-538E611F06A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8211578"/>
      </p:ext>
    </p:extLst>
  </p:cSld>
  <p:clrMapOvr>
    <a:masterClrMapping/>
  </p:clrMapOvr>
  <p:transition spd="slow" advTm="5000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7AB6CD-1400-D02D-DF2A-C02A331A2F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820412E-DDE9-5F36-C1AB-FB7A767FD9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4F3EC-3538-4913-B825-BEA5C5F8DEF2}" type="datetimeFigureOut">
              <a:rPr lang="de-DE" smtClean="0"/>
              <a:t>14.01.2023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E676D28-D51B-ADB2-E4CD-AAF0917EA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57F505A-142A-3D97-036C-C20E15C59B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09D02-BA1C-4614-BF0F-538E611F06A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49870008"/>
      </p:ext>
    </p:extLst>
  </p:cSld>
  <p:clrMapOvr>
    <a:masterClrMapping/>
  </p:clrMapOvr>
  <p:transition spd="slow" advTm="5000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74E0BF9-0A7D-6740-A851-4B582CAC8D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4F3EC-3538-4913-B825-BEA5C5F8DEF2}" type="datetimeFigureOut">
              <a:rPr lang="de-DE" smtClean="0"/>
              <a:t>14.01.2023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FFC80302-C63C-4FB9-D893-753BD8559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B99E66B-8162-4D50-641A-054C5ABCB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09D02-BA1C-4614-BF0F-538E611F06A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71909069"/>
      </p:ext>
    </p:extLst>
  </p:cSld>
  <p:clrMapOvr>
    <a:masterClrMapping/>
  </p:clrMapOvr>
  <p:transition spd="slow" advTm="5000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F12C75-A186-BD96-170E-0BE09C846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DAE4559-A8CB-404D-09D8-53C43D1BEE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032663A-26EE-5E01-937C-BE37EA8345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1DD0FB7-9498-F6DC-F21E-7ABF0D7922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4F3EC-3538-4913-B825-BEA5C5F8DEF2}" type="datetimeFigureOut">
              <a:rPr lang="de-DE" smtClean="0"/>
              <a:t>14.01.2023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990A768-6454-FA12-67B1-8A0F4D7EF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99D6CBC-D98F-8BA7-5E76-5D0965002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09D02-BA1C-4614-BF0F-538E611F06A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07666965"/>
      </p:ext>
    </p:extLst>
  </p:cSld>
  <p:clrMapOvr>
    <a:masterClrMapping/>
  </p:clrMapOvr>
  <p:transition spd="slow" advTm="5000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14E610-30CC-3DA9-52D4-278C2BBA60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7B8CCF13-DDAB-9A7D-CEAA-776DAD885C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A08DCBB-D1CF-29BF-4B55-123A37B7BF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7915015-E5AE-B872-0CA8-BF780FB2E2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4F3EC-3538-4913-B825-BEA5C5F8DEF2}" type="datetimeFigureOut">
              <a:rPr lang="de-DE" smtClean="0"/>
              <a:t>14.01.2023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1ED0853-4A3D-CD3E-B757-EF2F188D8B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1CCCA17-9037-C359-E849-52F05DA88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09D02-BA1C-4614-BF0F-538E611F06A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78546082"/>
      </p:ext>
    </p:extLst>
  </p:cSld>
  <p:clrMapOvr>
    <a:masterClrMapping/>
  </p:clrMapOvr>
  <p:transition spd="slow" advTm="5000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13000"/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59D2C0BA-B377-D0BB-12F8-B55F647116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EC83325-BC32-8595-B747-54A3DC1F03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CC02C66-E2A3-975B-051B-E68CF4889E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B4F3EC-3538-4913-B825-BEA5C5F8DEF2}" type="datetimeFigureOut">
              <a:rPr lang="de-DE" smtClean="0"/>
              <a:t>14.01.2023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BBA84DC-48A3-59EE-F7C6-F4CA168C2A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9CCFC5E-4456-AE90-0279-0E819A5843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B09D02-BA1C-4614-BF0F-538E611F06A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13258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Tm="5000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04E7AAFB-F5A2-33D3-E8A4-F1BEC5D3EB49}"/>
              </a:ext>
            </a:extLst>
          </p:cNvPr>
          <p:cNvSpPr txBox="1"/>
          <p:nvPr/>
        </p:nvSpPr>
        <p:spPr>
          <a:xfrm>
            <a:off x="2771775" y="2524125"/>
            <a:ext cx="7515225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b="1" dirty="0"/>
              <a:t>Neujahrsratsch am Rathaus</a:t>
            </a:r>
          </a:p>
          <a:p>
            <a:endParaRPr lang="de-DE" sz="2400" b="1" dirty="0"/>
          </a:p>
          <a:p>
            <a:r>
              <a:rPr lang="de-DE" sz="2400" b="1" dirty="0"/>
              <a:t>Unsere Umfrage vom 8. Januar 2023</a:t>
            </a:r>
          </a:p>
        </p:txBody>
      </p:sp>
    </p:spTree>
    <p:extLst>
      <p:ext uri="{BB962C8B-B14F-4D97-AF65-F5344CB8AC3E}">
        <p14:creationId xmlns:p14="http://schemas.microsoft.com/office/powerpoint/2010/main" val="1463319088"/>
      </p:ext>
    </p:extLst>
  </p:cSld>
  <p:clrMapOvr>
    <a:masterClrMapping/>
  </p:clrMapOvr>
  <p:transition spd="slow" advTm="5000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B5F1B9-7E13-03D4-0169-94A3698140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8975"/>
            <a:ext cx="10515600" cy="1711325"/>
          </a:xfrm>
        </p:spPr>
        <p:txBody>
          <a:bodyPr>
            <a:normAutofit fontScale="90000"/>
          </a:bodyPr>
          <a:lstStyle/>
          <a:p>
            <a:r>
              <a:rPr lang="de-DE" sz="4800" b="1" dirty="0"/>
              <a:t>„Ein Bürgerrat ist eine sinnvolle Erweiterung der politischen Mitwirkungsmöglichkeit von Bürgerinnen und Bürger.“</a:t>
            </a:r>
          </a:p>
        </p:txBody>
      </p:sp>
      <p:graphicFrame>
        <p:nvGraphicFramePr>
          <p:cNvPr id="3" name="Diagramm 2">
            <a:extLst>
              <a:ext uri="{FF2B5EF4-FFF2-40B4-BE49-F238E27FC236}">
                <a16:creationId xmlns:a16="http://schemas.microsoft.com/office/drawing/2014/main" id="{71031D9A-1BF9-0153-16BA-49A23766FFE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94491376"/>
              </p:ext>
            </p:extLst>
          </p:nvPr>
        </p:nvGraphicFramePr>
        <p:xfrm>
          <a:off x="3019425" y="2400299"/>
          <a:ext cx="6067425" cy="3648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03225230"/>
      </p:ext>
    </p:extLst>
  </p:cSld>
  <p:clrMapOvr>
    <a:masterClrMapping/>
  </p:clrMapOvr>
  <p:transition spd="slow" advTm="5000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B5F1B9-7E13-03D4-0169-94A3698140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3187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de-DE" sz="4800" b="1" dirty="0"/>
              <a:t>Insgesamt betrachtet lebe ich … in der Gemeinde Edling.</a:t>
            </a:r>
          </a:p>
        </p:txBody>
      </p:sp>
      <p:graphicFrame>
        <p:nvGraphicFramePr>
          <p:cNvPr id="3" name="Diagramm 2">
            <a:extLst>
              <a:ext uri="{FF2B5EF4-FFF2-40B4-BE49-F238E27FC236}">
                <a16:creationId xmlns:a16="http://schemas.microsoft.com/office/drawing/2014/main" id="{A3FFBEA3-4443-026A-7110-60027503F4B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13558233"/>
              </p:ext>
            </p:extLst>
          </p:nvPr>
        </p:nvGraphicFramePr>
        <p:xfrm>
          <a:off x="2524125" y="2190750"/>
          <a:ext cx="6800850" cy="3829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55028114"/>
      </p:ext>
    </p:extLst>
  </p:cSld>
  <p:clrMapOvr>
    <a:masterClrMapping/>
  </p:clrMapOvr>
  <p:transition spd="slow" advTm="5000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B5F1B9-7E13-03D4-0169-94A3698140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460500"/>
            <a:ext cx="10515600" cy="3482975"/>
          </a:xfrm>
        </p:spPr>
        <p:txBody>
          <a:bodyPr>
            <a:normAutofit/>
          </a:bodyPr>
          <a:lstStyle/>
          <a:p>
            <a:pPr algn="ctr"/>
            <a:r>
              <a:rPr lang="de-DE" sz="6000" b="1" dirty="0"/>
              <a:t>Allen Teilnehmerinnen und Teilnehmern an dieser Umfrage ein herzliches Dankeschön.</a:t>
            </a:r>
          </a:p>
        </p:txBody>
      </p:sp>
    </p:spTree>
    <p:extLst>
      <p:ext uri="{BB962C8B-B14F-4D97-AF65-F5344CB8AC3E}">
        <p14:creationId xmlns:p14="http://schemas.microsoft.com/office/powerpoint/2010/main" val="2533306576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04E7AAFB-F5A2-33D3-E8A4-F1BEC5D3EB49}"/>
              </a:ext>
            </a:extLst>
          </p:cNvPr>
          <p:cNvSpPr txBox="1"/>
          <p:nvPr/>
        </p:nvSpPr>
        <p:spPr>
          <a:xfrm>
            <a:off x="2771775" y="2524125"/>
            <a:ext cx="7515225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b="1" dirty="0"/>
              <a:t>Neujahrsratsch am Rathaus</a:t>
            </a:r>
          </a:p>
          <a:p>
            <a:endParaRPr lang="de-DE" sz="2400" b="1" dirty="0"/>
          </a:p>
          <a:p>
            <a:r>
              <a:rPr lang="de-DE" sz="2400" b="1" dirty="0"/>
              <a:t>Diese Umfrage erfüllt nicht die Anforderungen an eine repräsentative Umfrage, sondern soll nur ein kleines Stimmungsbild zeichnen.</a:t>
            </a:r>
          </a:p>
        </p:txBody>
      </p:sp>
    </p:spTree>
    <p:extLst>
      <p:ext uri="{BB962C8B-B14F-4D97-AF65-F5344CB8AC3E}">
        <p14:creationId xmlns:p14="http://schemas.microsoft.com/office/powerpoint/2010/main" val="2688774506"/>
      </p:ext>
    </p:extLst>
  </p:cSld>
  <p:clrMapOvr>
    <a:masterClrMapping/>
  </p:clrMapOvr>
  <p:transition spd="slow" advTm="5000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B5F1B9-7E13-03D4-0169-94A3698140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31875"/>
            <a:ext cx="10515600" cy="1325563"/>
          </a:xfrm>
        </p:spPr>
        <p:txBody>
          <a:bodyPr>
            <a:normAutofit/>
          </a:bodyPr>
          <a:lstStyle/>
          <a:p>
            <a:r>
              <a:rPr lang="de-DE" sz="4800" b="1" dirty="0"/>
              <a:t>Das alte Jahr war für mich …</a:t>
            </a:r>
          </a:p>
        </p:txBody>
      </p:sp>
      <p:graphicFrame>
        <p:nvGraphicFramePr>
          <p:cNvPr id="4" name="Diagramm 3">
            <a:extLst>
              <a:ext uri="{FF2B5EF4-FFF2-40B4-BE49-F238E27FC236}">
                <a16:creationId xmlns:a16="http://schemas.microsoft.com/office/drawing/2014/main" id="{FC0BA038-3917-7679-89CB-6841CEF94C4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05856961"/>
              </p:ext>
            </p:extLst>
          </p:nvPr>
        </p:nvGraphicFramePr>
        <p:xfrm>
          <a:off x="2705100" y="2000250"/>
          <a:ext cx="6572250" cy="39052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58772505"/>
      </p:ext>
    </p:extLst>
  </p:cSld>
  <p:clrMapOvr>
    <a:masterClrMapping/>
  </p:clrMapOvr>
  <p:transition spd="slow" advTm="5000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B5F1B9-7E13-03D4-0169-94A3698140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31875"/>
            <a:ext cx="10515600" cy="1325563"/>
          </a:xfrm>
        </p:spPr>
        <p:txBody>
          <a:bodyPr>
            <a:normAutofit/>
          </a:bodyPr>
          <a:lstStyle/>
          <a:p>
            <a:r>
              <a:rPr lang="de-DE" sz="4800" b="1" dirty="0"/>
              <a:t>Das alte Jahr wird für mich …</a:t>
            </a:r>
          </a:p>
        </p:txBody>
      </p:sp>
      <p:graphicFrame>
        <p:nvGraphicFramePr>
          <p:cNvPr id="3" name="Diagramm 2">
            <a:extLst>
              <a:ext uri="{FF2B5EF4-FFF2-40B4-BE49-F238E27FC236}">
                <a16:creationId xmlns:a16="http://schemas.microsoft.com/office/drawing/2014/main" id="{0D4B56C6-7EE6-43A2-5F01-6C475B35B6F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11194085"/>
              </p:ext>
            </p:extLst>
          </p:nvPr>
        </p:nvGraphicFramePr>
        <p:xfrm>
          <a:off x="2600326" y="2007394"/>
          <a:ext cx="6581774" cy="38981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50732406"/>
      </p:ext>
    </p:extLst>
  </p:cSld>
  <p:clrMapOvr>
    <a:masterClrMapping/>
  </p:clrMapOvr>
  <p:transition spd="slow" advTm="5000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B5F1B9-7E13-03D4-0169-94A3698140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3187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de-DE" sz="4800" b="1" dirty="0"/>
              <a:t>Ich verfolge das politische Geschehen in Edling / die Gemeindepolitik …</a:t>
            </a:r>
          </a:p>
        </p:txBody>
      </p:sp>
      <p:graphicFrame>
        <p:nvGraphicFramePr>
          <p:cNvPr id="3" name="Diagramm 2">
            <a:extLst>
              <a:ext uri="{FF2B5EF4-FFF2-40B4-BE49-F238E27FC236}">
                <a16:creationId xmlns:a16="http://schemas.microsoft.com/office/drawing/2014/main" id="{1045C255-F753-9BFA-7602-00EE11DA332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76989475"/>
              </p:ext>
            </p:extLst>
          </p:nvPr>
        </p:nvGraphicFramePr>
        <p:xfrm>
          <a:off x="2505075" y="2193130"/>
          <a:ext cx="7086601" cy="38171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12410210"/>
      </p:ext>
    </p:extLst>
  </p:cSld>
  <p:clrMapOvr>
    <a:masterClrMapping/>
  </p:clrMapOvr>
  <p:transition spd="slow" advTm="5000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B5F1B9-7E13-03D4-0169-94A3698140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3187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de-DE" sz="4800" b="1" dirty="0"/>
              <a:t>Ich empfinde die Arbeit der ÜWG im Gemeinderat als …</a:t>
            </a:r>
          </a:p>
        </p:txBody>
      </p:sp>
      <p:graphicFrame>
        <p:nvGraphicFramePr>
          <p:cNvPr id="3" name="Diagramm 2">
            <a:extLst>
              <a:ext uri="{FF2B5EF4-FFF2-40B4-BE49-F238E27FC236}">
                <a16:creationId xmlns:a16="http://schemas.microsoft.com/office/drawing/2014/main" id="{7D199873-B0C1-04C2-C1F8-A2692658518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2641051"/>
              </p:ext>
            </p:extLst>
          </p:nvPr>
        </p:nvGraphicFramePr>
        <p:xfrm>
          <a:off x="2562225" y="2169318"/>
          <a:ext cx="6334125" cy="38695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98069030"/>
      </p:ext>
    </p:extLst>
  </p:cSld>
  <p:clrMapOvr>
    <a:masterClrMapping/>
  </p:clrMapOvr>
  <p:transition spd="slow" advTm="5000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B5F1B9-7E13-03D4-0169-94A3698140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0850"/>
            <a:ext cx="10515600" cy="1720850"/>
          </a:xfrm>
        </p:spPr>
        <p:txBody>
          <a:bodyPr>
            <a:normAutofit fontScale="90000"/>
          </a:bodyPr>
          <a:lstStyle/>
          <a:p>
            <a:r>
              <a:rPr lang="de-DE" sz="4800" b="1" dirty="0"/>
              <a:t>Diese Informationsquellen nutze ich, um mich über die Arbeit der ÜWG im Gemeinderat zu informieren: </a:t>
            </a:r>
            <a:r>
              <a:rPr lang="de-DE" sz="2000" b="1" dirty="0"/>
              <a:t>(Mehrfachnennungen möglich)</a:t>
            </a:r>
            <a:endParaRPr lang="de-DE" sz="4800" b="1" dirty="0"/>
          </a:p>
        </p:txBody>
      </p:sp>
      <p:graphicFrame>
        <p:nvGraphicFramePr>
          <p:cNvPr id="4" name="Diagramm 3">
            <a:extLst>
              <a:ext uri="{FF2B5EF4-FFF2-40B4-BE49-F238E27FC236}">
                <a16:creationId xmlns:a16="http://schemas.microsoft.com/office/drawing/2014/main" id="{B2C5B81B-6017-6781-F12E-1FB0234EF9D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28484066"/>
              </p:ext>
            </p:extLst>
          </p:nvPr>
        </p:nvGraphicFramePr>
        <p:xfrm>
          <a:off x="2076450" y="2171699"/>
          <a:ext cx="7753350" cy="3743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10120318"/>
      </p:ext>
    </p:extLst>
  </p:cSld>
  <p:clrMapOvr>
    <a:masterClrMapping/>
  </p:clrMapOvr>
  <p:transition spd="slow" advTm="5000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B5F1B9-7E13-03D4-0169-94A3698140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575" y="1392237"/>
            <a:ext cx="10153649" cy="2473325"/>
          </a:xfrm>
        </p:spPr>
        <p:txBody>
          <a:bodyPr>
            <a:normAutofit/>
          </a:bodyPr>
          <a:lstStyle/>
          <a:p>
            <a:r>
              <a:rPr lang="de-DE" sz="6000" b="1" dirty="0"/>
              <a:t>Wie sehr stimmen Sie folgenden Aussagen zu:</a:t>
            </a:r>
          </a:p>
        </p:txBody>
      </p:sp>
    </p:spTree>
    <p:extLst>
      <p:ext uri="{BB962C8B-B14F-4D97-AF65-F5344CB8AC3E}">
        <p14:creationId xmlns:p14="http://schemas.microsoft.com/office/powerpoint/2010/main" val="4027893527"/>
      </p:ext>
    </p:extLst>
  </p:cSld>
  <p:clrMapOvr>
    <a:masterClrMapping/>
  </p:clrMapOvr>
  <p:transition spd="slow" advTm="5000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B5F1B9-7E13-03D4-0169-94A3698140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93725"/>
            <a:ext cx="10515600" cy="1711325"/>
          </a:xfrm>
        </p:spPr>
        <p:txBody>
          <a:bodyPr>
            <a:normAutofit fontScale="90000"/>
          </a:bodyPr>
          <a:lstStyle/>
          <a:p>
            <a:r>
              <a:rPr lang="de-DE" sz="4800" b="1" dirty="0"/>
              <a:t>„Das Gemeindeentwicklungskonzept muss eine bindende Vorgabe bei der weiteren Entwicklung der Gemeinde für den Gemeinderat sein.“</a:t>
            </a:r>
          </a:p>
        </p:txBody>
      </p:sp>
      <p:graphicFrame>
        <p:nvGraphicFramePr>
          <p:cNvPr id="3" name="Diagramm 2">
            <a:extLst>
              <a:ext uri="{FF2B5EF4-FFF2-40B4-BE49-F238E27FC236}">
                <a16:creationId xmlns:a16="http://schemas.microsoft.com/office/drawing/2014/main" id="{ED1676F3-4A19-8A2C-D507-062CCCF85E3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54483277"/>
              </p:ext>
            </p:extLst>
          </p:nvPr>
        </p:nvGraphicFramePr>
        <p:xfrm>
          <a:off x="3152776" y="2411411"/>
          <a:ext cx="5629274" cy="3636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37562761"/>
      </p:ext>
    </p:extLst>
  </p:cSld>
  <p:clrMapOvr>
    <a:masterClrMapping/>
  </p:clrMapOvr>
  <p:transition spd="slow" advTm="5000">
    <p:wipe/>
  </p:transition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165</Words>
  <Application>Microsoft Office PowerPoint</Application>
  <PresentationFormat>Breitbild</PresentationFormat>
  <Paragraphs>31</Paragraphs>
  <Slides>12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</vt:lpstr>
      <vt:lpstr>PowerPoint-Präsentation</vt:lpstr>
      <vt:lpstr>PowerPoint-Präsentation</vt:lpstr>
      <vt:lpstr>Das alte Jahr war für mich …</vt:lpstr>
      <vt:lpstr>Das alte Jahr wird für mich …</vt:lpstr>
      <vt:lpstr>Ich verfolge das politische Geschehen in Edling / die Gemeindepolitik …</vt:lpstr>
      <vt:lpstr>Ich empfinde die Arbeit der ÜWG im Gemeinderat als …</vt:lpstr>
      <vt:lpstr>Diese Informationsquellen nutze ich, um mich über die Arbeit der ÜWG im Gemeinderat zu informieren: (Mehrfachnennungen möglich)</vt:lpstr>
      <vt:lpstr>Wie sehr stimmen Sie folgenden Aussagen zu:</vt:lpstr>
      <vt:lpstr>„Das Gemeindeentwicklungskonzept muss eine bindende Vorgabe bei der weiteren Entwicklung der Gemeinde für den Gemeinderat sein.“</vt:lpstr>
      <vt:lpstr>„Ein Bürgerrat ist eine sinnvolle Erweiterung der politischen Mitwirkungsmöglichkeit von Bürgerinnen und Bürger.“</vt:lpstr>
      <vt:lpstr>Insgesamt betrachtet lebe ich … in der Gemeinde Edling.</vt:lpstr>
      <vt:lpstr>Allen Teilnehmerinnen und Teilnehmern an dieser Umfrage ein herzliches Dankeschön.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Wolfgang</dc:creator>
  <cp:lastModifiedBy>Wolfgang</cp:lastModifiedBy>
  <cp:revision>6</cp:revision>
  <dcterms:created xsi:type="dcterms:W3CDTF">2023-01-13T16:17:55Z</dcterms:created>
  <dcterms:modified xsi:type="dcterms:W3CDTF">2023-01-14T17:17:17Z</dcterms:modified>
</cp:coreProperties>
</file>